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sldIdLst>
    <p:sldId id="261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868" autoAdjust="0"/>
    <p:restoredTop sz="96327" autoAdjust="0"/>
  </p:normalViewPr>
  <p:slideViewPr>
    <p:cSldViewPr snapToGrid="0">
      <p:cViewPr>
        <p:scale>
          <a:sx n="65" d="100"/>
          <a:sy n="65" d="100"/>
        </p:scale>
        <p:origin x="128" y="8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27197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00123M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3" y="9372"/>
            <a:ext cx="16222677" cy="912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20" r:id="rId16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18/3/2023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9B5B-9ABE-6DA9-E856-17534A541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399" y="4732366"/>
            <a:ext cx="9367866" cy="1620000"/>
          </a:xfrm>
        </p:spPr>
        <p:txBody>
          <a:bodyPr/>
          <a:lstStyle/>
          <a:p>
            <a:r>
              <a:rPr lang="en-US" dirty="0"/>
              <a:t>Analysing algorithm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FA4B2-2560-885B-FA59-B99C762A4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399" y="8198593"/>
            <a:ext cx="7203282" cy="1260300"/>
          </a:xfrm>
        </p:spPr>
        <p:txBody>
          <a:bodyPr/>
          <a:lstStyle/>
          <a:p>
            <a:r>
              <a:rPr lang="en-US" dirty="0"/>
              <a:t>Dr. Anna </a:t>
            </a:r>
            <a:r>
              <a:rPr lang="en-US" dirty="0" err="1"/>
              <a:t>Kalenkova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22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774934-6598-D9F0-0079-AAAC3A9EF148}"/>
              </a:ext>
            </a:extLst>
          </p:cNvPr>
          <p:cNvSpPr txBox="1"/>
          <p:nvPr/>
        </p:nvSpPr>
        <p:spPr>
          <a:xfrm>
            <a:off x="914399" y="2520965"/>
            <a:ext cx="8130208" cy="316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&gt;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	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	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++;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	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FA8FD0-DE10-B842-BF1C-825C6F1373E7}"/>
              </a:ext>
            </a:extLst>
          </p:cNvPr>
          <p:cNvSpPr txBox="1">
            <a:spLocks/>
          </p:cNvSpPr>
          <p:nvPr/>
        </p:nvSpPr>
        <p:spPr>
          <a:xfrm>
            <a:off x="6579702" y="4025550"/>
            <a:ext cx="1289951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0" dirty="0"/>
              <a:t>O(n)</a:t>
            </a:r>
          </a:p>
          <a:p>
            <a:endParaRPr lang="en-GB" sz="3200" b="0" dirty="0"/>
          </a:p>
        </p:txBody>
      </p:sp>
    </p:spTree>
    <p:extLst>
      <p:ext uri="{BB962C8B-B14F-4D97-AF65-F5344CB8AC3E}">
        <p14:creationId xmlns:p14="http://schemas.microsoft.com/office/powerpoint/2010/main" val="261809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Worst cases / Upper bounds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A2EE-459C-4237-C113-969E80AB1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3269118"/>
            <a:ext cx="8273846" cy="4674299"/>
          </a:xfrm>
        </p:spPr>
        <p:txBody>
          <a:bodyPr/>
          <a:lstStyle/>
          <a:p>
            <a:r>
              <a:rPr lang="en-GB" b="0" dirty="0"/>
              <a:t>Considering Big O for the worst case gives us an upper bound: “</a:t>
            </a:r>
            <a:r>
              <a:rPr lang="en-GB" b="0" dirty="0">
                <a:solidFill>
                  <a:srgbClr val="FF0000"/>
                </a:solidFill>
              </a:rPr>
              <a:t>Can’t be worse than that</a:t>
            </a:r>
            <a:r>
              <a:rPr lang="en-GB" b="0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806878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A2EE-459C-4237-C113-969E80AB1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964" y="2234850"/>
            <a:ext cx="8273846" cy="4674299"/>
          </a:xfrm>
        </p:spPr>
        <p:txBody>
          <a:bodyPr/>
          <a:lstStyle/>
          <a:p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	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+=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6C3B231-1C0A-43A6-81F8-8D6F002D43AD}"/>
              </a:ext>
            </a:extLst>
          </p:cNvPr>
          <p:cNvSpPr txBox="1">
            <a:spLocks/>
          </p:cNvSpPr>
          <p:nvPr/>
        </p:nvSpPr>
        <p:spPr>
          <a:xfrm>
            <a:off x="1100964" y="5435248"/>
            <a:ext cx="1040015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0" dirty="0"/>
              <a:t>O(n*[complexity of statements inside the loop])</a:t>
            </a:r>
          </a:p>
        </p:txBody>
      </p:sp>
    </p:spTree>
    <p:extLst>
      <p:ext uri="{BB962C8B-B14F-4D97-AF65-F5344CB8AC3E}">
        <p14:creationId xmlns:p14="http://schemas.microsoft.com/office/powerpoint/2010/main" val="4139562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A2EE-459C-4237-C113-969E80AB1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964" y="2234850"/>
            <a:ext cx="8273846" cy="4674299"/>
          </a:xfrm>
        </p:spPr>
        <p:txBody>
          <a:bodyPr/>
          <a:lstStyle/>
          <a:p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98658"/>
                </a:solidFill>
                <a:latin typeface="Menlo" panose="020B0609030804020204" pitchFamily="49" charset="0"/>
              </a:rPr>
              <a:t>100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	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+=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B6C3B231-1C0A-43A6-81F8-8D6F002D43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00964" y="5435248"/>
                <a:ext cx="12899516" cy="4674299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0" indent="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1100"/>
                  </a:spcAft>
                  <a:buFont typeface="Calibri" panose="020F0502020204030204" pitchFamily="34" charset="0"/>
                  <a:buChar char="﻿"/>
                  <a:defRPr sz="3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0" indent="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Calibri" panose="020F0502020204030204" pitchFamily="34" charset="0"/>
                  <a:buChar char="﻿"/>
                  <a:defRPr sz="3000" b="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432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Arial" panose="020B0604020202020204" pitchFamily="34" charset="0"/>
                  <a:buChar char="•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864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Arial" panose="020B0604020202020204" pitchFamily="34" charset="0"/>
                  <a:buChar char="•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96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Arial" panose="020B0604020202020204" pitchFamily="34" charset="0"/>
                  <a:buChar char="•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32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+mj-lt"/>
                  <a:buAutoNum type="arabicPeriod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864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+mj-lt"/>
                  <a:buAutoNum type="alphaLcPeriod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296000" indent="-43200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+mj-lt"/>
                  <a:buAutoNum type="romanLcPeriod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540000" indent="0" algn="l" defTabSz="1219170" rtl="0" eaLnBrk="1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900"/>
                  </a:spcAft>
                  <a:buFont typeface="Calibri" panose="020F0502020204030204" pitchFamily="34" charset="0"/>
                  <a:buChar char="﻿"/>
                  <a:defRPr sz="3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sz="3200" b="0" dirty="0"/>
                  <a:t>O(100*[complexity of statements inside the loop]) which is O([complexity of statements inside the loop]) )</a:t>
                </a:r>
              </a:p>
              <a:p>
                <a:endParaRPr lang="en-GB" sz="3200" b="0" dirty="0"/>
              </a:p>
              <a:p>
                <a:r>
                  <a:rPr lang="en-GB" sz="3200" b="0" dirty="0"/>
                  <a:t>Because if f(n)=O(100*g(n)), in other words, f(n)</a:t>
                </a:r>
                <a14:m>
                  <m:oMath xmlns:m="http://schemas.openxmlformats.org/officeDocument/2006/math">
                    <m:r>
                      <a:rPr lang="en-GB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GB" sz="3200" b="0" dirty="0"/>
                  <a:t> c*100g(n)=</a:t>
                </a:r>
                <a:r>
                  <a:rPr lang="en-GB" sz="3200" b="0" dirty="0" err="1"/>
                  <a:t>c`g</a:t>
                </a:r>
                <a:r>
                  <a:rPr lang="en-GB" sz="3200" b="0" dirty="0"/>
                  <a:t>(n).</a:t>
                </a:r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B6C3B231-1C0A-43A6-81F8-8D6F002D43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0964" y="5435248"/>
                <a:ext cx="12899516" cy="4674299"/>
              </a:xfrm>
              <a:prstGeom prst="rect">
                <a:avLst/>
              </a:prstGeom>
              <a:blipFill>
                <a:blip r:embed="rId2"/>
                <a:stretch>
                  <a:fillRect l="-1967" t="-16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6586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A2EE-459C-4237-C113-969E80AB1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964" y="2234850"/>
            <a:ext cx="8273846" cy="4674299"/>
          </a:xfrm>
        </p:spPr>
        <p:txBody>
          <a:bodyPr/>
          <a:lstStyle/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	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m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lvl="8"/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   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++;</a:t>
            </a:r>
          </a:p>
          <a:p>
            <a:pPr marL="864000" lvl="4" indent="0">
              <a:buNone/>
            </a:pP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AU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6C3B231-1C0A-43A6-81F8-8D6F002D43AD}"/>
              </a:ext>
            </a:extLst>
          </p:cNvPr>
          <p:cNvSpPr txBox="1">
            <a:spLocks/>
          </p:cNvSpPr>
          <p:nvPr/>
        </p:nvSpPr>
        <p:spPr>
          <a:xfrm>
            <a:off x="1100964" y="5435248"/>
            <a:ext cx="1289951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0" dirty="0"/>
              <a:t>O(n*m*[complexity of statements inside the loop])</a:t>
            </a:r>
          </a:p>
          <a:p>
            <a:endParaRPr lang="en-GB" sz="3200" b="0" dirty="0"/>
          </a:p>
        </p:txBody>
      </p:sp>
    </p:spTree>
    <p:extLst>
      <p:ext uri="{BB962C8B-B14F-4D97-AF65-F5344CB8AC3E}">
        <p14:creationId xmlns:p14="http://schemas.microsoft.com/office/powerpoint/2010/main" val="304446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A2EE-459C-4237-C113-969E80AB1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964" y="2234850"/>
            <a:ext cx="8273846" cy="4674299"/>
          </a:xfrm>
        </p:spPr>
        <p:txBody>
          <a:bodyPr/>
          <a:lstStyle/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	for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m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++) {</a:t>
            </a:r>
          </a:p>
          <a:p>
            <a:pPr lvl="8"/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   counter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++;</a:t>
            </a:r>
          </a:p>
          <a:p>
            <a:pPr marL="864000" lvl="4" indent="0">
              <a:buNone/>
            </a:pP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pPr marL="0" lvl="2" indent="0">
              <a:buNone/>
            </a:pP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AU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5CE52C-7C13-2E99-9D80-EFD8395D125E}"/>
              </a:ext>
            </a:extLst>
          </p:cNvPr>
          <p:cNvSpPr txBox="1">
            <a:spLocks/>
          </p:cNvSpPr>
          <p:nvPr/>
        </p:nvSpPr>
        <p:spPr>
          <a:xfrm>
            <a:off x="1100964" y="5699410"/>
            <a:ext cx="827384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0" dirty="0">
                <a:solidFill>
                  <a:srgbClr val="AF00DB"/>
                </a:solidFill>
                <a:latin typeface="Menlo" panose="020B0609030804020204" pitchFamily="49" charset="0"/>
              </a:rPr>
              <a:t>for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AU" b="0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AU" b="0" dirty="0">
                <a:solidFill>
                  <a:srgbClr val="001080"/>
                </a:solidFill>
                <a:latin typeface="Menlo" panose="020B0609030804020204" pitchFamily="49" charset="0"/>
              </a:rPr>
              <a:t>n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AU" b="0" dirty="0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-AU" b="0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pPr marL="0" lvl="2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AF00DB"/>
                </a:solidFill>
                <a:latin typeface="Menlo" panose="020B0609030804020204" pitchFamily="49" charset="0"/>
              </a:rPr>
              <a:t>	for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AU" dirty="0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001080"/>
                </a:solidFill>
                <a:latin typeface="Menlo" panose="020B0609030804020204" pitchFamily="49" charset="0"/>
              </a:rPr>
              <a:t>j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AU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AU" dirty="0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AU" dirty="0">
                <a:solidFill>
                  <a:srgbClr val="001080"/>
                </a:solidFill>
                <a:latin typeface="Menlo" panose="020B0609030804020204" pitchFamily="49" charset="0"/>
              </a:rPr>
              <a:t>100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AU" dirty="0">
                <a:solidFill>
                  <a:srgbClr val="001080"/>
                </a:solidFill>
                <a:latin typeface="Menlo" panose="020B0609030804020204" pitchFamily="49" charset="0"/>
              </a:rPr>
              <a:t>i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pPr lvl="8"/>
            <a:r>
              <a:rPr lang="en-AU" dirty="0">
                <a:solidFill>
                  <a:srgbClr val="001080"/>
                </a:solidFill>
                <a:latin typeface="Menlo" panose="020B0609030804020204" pitchFamily="49" charset="0"/>
              </a:rPr>
              <a:t>       counter</a:t>
            </a: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 ++;</a:t>
            </a:r>
          </a:p>
          <a:p>
            <a:pPr marL="864000" lvl="4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  }</a:t>
            </a:r>
          </a:p>
          <a:p>
            <a:pPr marL="0" lvl="2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endParaRPr lang="en-AU" b="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2FCF6D8-F748-793F-A7DA-D758CDBFC322}"/>
              </a:ext>
            </a:extLst>
          </p:cNvPr>
          <p:cNvSpPr txBox="1">
            <a:spLocks/>
          </p:cNvSpPr>
          <p:nvPr/>
        </p:nvSpPr>
        <p:spPr>
          <a:xfrm>
            <a:off x="9530736" y="2763173"/>
            <a:ext cx="1289951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0" dirty="0"/>
              <a:t>O(nm)</a:t>
            </a:r>
          </a:p>
          <a:p>
            <a:endParaRPr lang="en-GB" sz="3200" b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BBA591-C535-D140-BB68-FE164CBCA142}"/>
              </a:ext>
            </a:extLst>
          </p:cNvPr>
          <p:cNvSpPr txBox="1">
            <a:spLocks/>
          </p:cNvSpPr>
          <p:nvPr/>
        </p:nvSpPr>
        <p:spPr>
          <a:xfrm>
            <a:off x="9686662" y="6024533"/>
            <a:ext cx="12899516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Char char="﻿"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32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rabi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64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alpha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96000" indent="-43200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AutoNum type="romanLcPeriod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Char char="﻿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0" dirty="0"/>
              <a:t>O(n)</a:t>
            </a:r>
          </a:p>
          <a:p>
            <a:endParaRPr lang="en-GB" sz="3200" b="0" dirty="0"/>
          </a:p>
        </p:txBody>
      </p:sp>
    </p:spTree>
    <p:extLst>
      <p:ext uri="{BB962C8B-B14F-4D97-AF65-F5344CB8AC3E}">
        <p14:creationId xmlns:p14="http://schemas.microsoft.com/office/powerpoint/2010/main" val="2550562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loops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8B18D2D9-B1B4-18CE-ADC3-45E9B64182F4}"/>
              </a:ext>
            </a:extLst>
          </p:cNvPr>
          <p:cNvSpPr/>
          <p:nvPr/>
        </p:nvSpPr>
        <p:spPr>
          <a:xfrm>
            <a:off x="4517223" y="2638619"/>
            <a:ext cx="1783077" cy="124205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C2135D-03A8-BA81-19C4-D1B941803AC8}"/>
              </a:ext>
            </a:extLst>
          </p:cNvPr>
          <p:cNvSpPr/>
          <p:nvPr/>
        </p:nvSpPr>
        <p:spPr>
          <a:xfrm>
            <a:off x="4516120" y="5712460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Body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A35608-1465-0625-A2C8-3BA5705931AF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5407660" y="3880678"/>
            <a:ext cx="1102" cy="1831782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A7835C6-C41E-6596-8FF2-67FADC104AFF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82957" y="6362700"/>
            <a:ext cx="1733163" cy="0"/>
          </a:xfrm>
          <a:prstGeom prst="straightConnector1">
            <a:avLst/>
          </a:prstGeom>
          <a:ln w="4762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C29F2A-73AA-C7D1-E2D7-5F79DA264A09}"/>
              </a:ext>
            </a:extLst>
          </p:cNvPr>
          <p:cNvCxnSpPr>
            <a:cxnSpLocks/>
          </p:cNvCxnSpPr>
          <p:nvPr/>
        </p:nvCxnSpPr>
        <p:spPr>
          <a:xfrm flipV="1">
            <a:off x="2822713" y="3240157"/>
            <a:ext cx="0" cy="3122543"/>
          </a:xfrm>
          <a:prstGeom prst="straightConnector1">
            <a:avLst/>
          </a:prstGeom>
          <a:ln w="4762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8255EBD-90CF-77A5-5FAD-A0A6C3CD0679}"/>
              </a:ext>
            </a:extLst>
          </p:cNvPr>
          <p:cNvCxnSpPr>
            <a:cxnSpLocks/>
          </p:cNvCxnSpPr>
          <p:nvPr/>
        </p:nvCxnSpPr>
        <p:spPr>
          <a:xfrm>
            <a:off x="2822713" y="3259649"/>
            <a:ext cx="1693407" cy="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0A85A7-2930-B239-8701-D06B4A76AD9A}"/>
              </a:ext>
            </a:extLst>
          </p:cNvPr>
          <p:cNvCxnSpPr>
            <a:cxnSpLocks/>
          </p:cNvCxnSpPr>
          <p:nvPr/>
        </p:nvCxnSpPr>
        <p:spPr>
          <a:xfrm>
            <a:off x="5425440" y="1738382"/>
            <a:ext cx="0" cy="91589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1EA49D-E109-55BC-9563-F586C17B8857}"/>
              </a:ext>
            </a:extLst>
          </p:cNvPr>
          <p:cNvCxnSpPr>
            <a:cxnSpLocks/>
          </p:cNvCxnSpPr>
          <p:nvPr/>
        </p:nvCxnSpPr>
        <p:spPr>
          <a:xfrm flipH="1" flipV="1">
            <a:off x="6155635" y="3234801"/>
            <a:ext cx="1398104" cy="24848"/>
          </a:xfrm>
          <a:prstGeom prst="straightConnector1">
            <a:avLst/>
          </a:prstGeom>
          <a:ln w="4762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63C67C9-E026-18DE-C300-A3C985F2B82F}"/>
              </a:ext>
            </a:extLst>
          </p:cNvPr>
          <p:cNvCxnSpPr>
            <a:cxnSpLocks/>
          </p:cNvCxnSpPr>
          <p:nvPr/>
        </p:nvCxnSpPr>
        <p:spPr>
          <a:xfrm>
            <a:off x="7553739" y="3259648"/>
            <a:ext cx="0" cy="3753292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605E4C6-A014-3DA1-A340-4F1BD204C008}"/>
              </a:ext>
            </a:extLst>
          </p:cNvPr>
          <p:cNvSpPr txBox="1"/>
          <p:nvPr/>
        </p:nvSpPr>
        <p:spPr>
          <a:xfrm>
            <a:off x="6299200" y="2186609"/>
            <a:ext cx="917239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O(1)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E80FC9C-DC0A-15E8-1F09-B3985FE19213}"/>
              </a:ext>
            </a:extLst>
          </p:cNvPr>
          <p:cNvSpPr txBox="1"/>
          <p:nvPr/>
        </p:nvSpPr>
        <p:spPr>
          <a:xfrm>
            <a:off x="5744962" y="4905261"/>
            <a:ext cx="1261884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O(f(n))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EE790AD-1045-1CA5-6A4D-52ED09D82A06}"/>
              </a:ext>
            </a:extLst>
          </p:cNvPr>
          <p:cNvSpPr txBox="1"/>
          <p:nvPr/>
        </p:nvSpPr>
        <p:spPr>
          <a:xfrm>
            <a:off x="845565" y="6527422"/>
            <a:ext cx="2803973" cy="971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most O(g(n)) </a:t>
            </a:r>
          </a:p>
          <a:p>
            <a:r>
              <a:rPr lang="en-US" dirty="0"/>
              <a:t>times around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CC2098-64DC-FCB0-807B-7524087B27ED}"/>
              </a:ext>
            </a:extLst>
          </p:cNvPr>
          <p:cNvSpPr txBox="1"/>
          <p:nvPr/>
        </p:nvSpPr>
        <p:spPr>
          <a:xfrm>
            <a:off x="9936164" y="6966773"/>
            <a:ext cx="2055371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O(f(n)*g(n))</a:t>
            </a:r>
          </a:p>
        </p:txBody>
      </p:sp>
    </p:spTree>
    <p:extLst>
      <p:ext uri="{BB962C8B-B14F-4D97-AF65-F5344CB8AC3E}">
        <p14:creationId xmlns:p14="http://schemas.microsoft.com/office/powerpoint/2010/main" val="3116561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281176"/>
            <a:ext cx="14220000" cy="1409700"/>
          </a:xfrm>
        </p:spPr>
        <p:txBody>
          <a:bodyPr/>
          <a:lstStyle/>
          <a:p>
            <a:r>
              <a:rPr lang="en-US" dirty="0"/>
              <a:t>Sequence of statements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C2135D-03A8-BA81-19C4-D1B941803AC8}"/>
              </a:ext>
            </a:extLst>
          </p:cNvPr>
          <p:cNvSpPr/>
          <p:nvPr/>
        </p:nvSpPr>
        <p:spPr>
          <a:xfrm>
            <a:off x="4315240" y="2260577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0A85A7-2930-B239-8701-D06B4A76AD9A}"/>
              </a:ext>
            </a:extLst>
          </p:cNvPr>
          <p:cNvCxnSpPr>
            <a:cxnSpLocks/>
          </p:cNvCxnSpPr>
          <p:nvPr/>
        </p:nvCxnSpPr>
        <p:spPr>
          <a:xfrm>
            <a:off x="5206780" y="1299405"/>
            <a:ext cx="0" cy="91589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8E5B9CA7-2985-99DC-2BA8-F4E0AB22C7F6}"/>
              </a:ext>
            </a:extLst>
          </p:cNvPr>
          <p:cNvCxnSpPr>
            <a:cxnSpLocks/>
          </p:cNvCxnSpPr>
          <p:nvPr/>
        </p:nvCxnSpPr>
        <p:spPr>
          <a:xfrm>
            <a:off x="5206780" y="3478696"/>
            <a:ext cx="0" cy="91589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A999F9B-1AB8-EFC0-8180-F8CBE128CB5A}"/>
              </a:ext>
            </a:extLst>
          </p:cNvPr>
          <p:cNvSpPr/>
          <p:nvPr/>
        </p:nvSpPr>
        <p:spPr>
          <a:xfrm>
            <a:off x="4315240" y="4430591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742A9B1-2B1F-EE7D-BDB1-A08CBA395ECF}"/>
              </a:ext>
            </a:extLst>
          </p:cNvPr>
          <p:cNvCxnSpPr>
            <a:cxnSpLocks/>
          </p:cNvCxnSpPr>
          <p:nvPr/>
        </p:nvCxnSpPr>
        <p:spPr>
          <a:xfrm>
            <a:off x="5206780" y="5731071"/>
            <a:ext cx="0" cy="91589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BE4FB9F-9B60-8A4E-0041-311D3BDA32F6}"/>
              </a:ext>
            </a:extLst>
          </p:cNvPr>
          <p:cNvSpPr/>
          <p:nvPr/>
        </p:nvSpPr>
        <p:spPr>
          <a:xfrm>
            <a:off x="4315240" y="7594097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E3167-22C9-22FC-1D10-31706FF5722A}"/>
              </a:ext>
            </a:extLst>
          </p:cNvPr>
          <p:cNvSpPr txBox="1"/>
          <p:nvPr/>
        </p:nvSpPr>
        <p:spPr>
          <a:xfrm>
            <a:off x="6261796" y="2560410"/>
            <a:ext cx="1398140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O(f</a:t>
            </a:r>
            <a:r>
              <a:rPr lang="en-US" baseline="-25000" dirty="0"/>
              <a:t>1</a:t>
            </a:r>
            <a:r>
              <a:rPr lang="en-US" dirty="0"/>
              <a:t>(n))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B6E8E-7129-CE25-1624-BED4BD546D91}"/>
              </a:ext>
            </a:extLst>
          </p:cNvPr>
          <p:cNvSpPr txBox="1"/>
          <p:nvPr/>
        </p:nvSpPr>
        <p:spPr>
          <a:xfrm>
            <a:off x="6261796" y="4583934"/>
            <a:ext cx="1398140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O(f</a:t>
            </a:r>
            <a:r>
              <a:rPr lang="en-US" baseline="-25000" dirty="0"/>
              <a:t>2</a:t>
            </a:r>
            <a:r>
              <a:rPr lang="en-US" dirty="0"/>
              <a:t>(n))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421BAAC-F1FB-602C-82F6-F59882BE4B23}"/>
              </a:ext>
            </a:extLst>
          </p:cNvPr>
          <p:cNvCxnSpPr>
            <a:cxnSpLocks/>
          </p:cNvCxnSpPr>
          <p:nvPr/>
        </p:nvCxnSpPr>
        <p:spPr>
          <a:xfrm>
            <a:off x="5206780" y="6983751"/>
            <a:ext cx="0" cy="610346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44F29A-ED7F-5B3B-D368-30C10C042613}"/>
              </a:ext>
            </a:extLst>
          </p:cNvPr>
          <p:cNvSpPr txBox="1"/>
          <p:nvPr/>
        </p:nvSpPr>
        <p:spPr>
          <a:xfrm>
            <a:off x="6506990" y="8176758"/>
            <a:ext cx="1383712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dirty="0"/>
              <a:t>(n))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428B53-571B-3BF0-C8AE-F7EC4B2D43F6}"/>
              </a:ext>
            </a:extLst>
          </p:cNvPr>
          <p:cNvSpPr txBox="1"/>
          <p:nvPr/>
        </p:nvSpPr>
        <p:spPr>
          <a:xfrm>
            <a:off x="9362833" y="5657332"/>
            <a:ext cx="4427815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O(max{f</a:t>
            </a:r>
            <a:r>
              <a:rPr lang="en-US" baseline="-25000" dirty="0"/>
              <a:t>1</a:t>
            </a:r>
            <a:r>
              <a:rPr lang="en-US" dirty="0"/>
              <a:t>(n), f</a:t>
            </a:r>
            <a:r>
              <a:rPr lang="en-US" baseline="-25000" dirty="0"/>
              <a:t>2</a:t>
            </a:r>
            <a:r>
              <a:rPr lang="en-US" dirty="0"/>
              <a:t>(n),…,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dirty="0"/>
              <a:t>(n)})</a:t>
            </a:r>
          </a:p>
        </p:txBody>
      </p:sp>
    </p:spTree>
    <p:extLst>
      <p:ext uri="{BB962C8B-B14F-4D97-AF65-F5344CB8AC3E}">
        <p14:creationId xmlns:p14="http://schemas.microsoft.com/office/powerpoint/2010/main" val="3525917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90F151-B542-A5F8-FC39-D4FF245BB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0" y="281176"/>
            <a:ext cx="14220000" cy="1409700"/>
          </a:xfrm>
        </p:spPr>
        <p:txBody>
          <a:bodyPr/>
          <a:lstStyle/>
          <a:p>
            <a:r>
              <a:rPr lang="en-US" dirty="0"/>
              <a:t>If/else statement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428B53-571B-3BF0-C8AE-F7EC4B2D43F6}"/>
              </a:ext>
            </a:extLst>
          </p:cNvPr>
          <p:cNvSpPr txBox="1"/>
          <p:nvPr/>
        </p:nvSpPr>
        <p:spPr>
          <a:xfrm>
            <a:off x="9362833" y="5657332"/>
            <a:ext cx="3049233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O(max{f(n), g(n)})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00EC28B5-E704-CCCE-7488-FF5D75770420}"/>
              </a:ext>
            </a:extLst>
          </p:cNvPr>
          <p:cNvSpPr/>
          <p:nvPr/>
        </p:nvSpPr>
        <p:spPr>
          <a:xfrm>
            <a:off x="4517223" y="2638619"/>
            <a:ext cx="1783077" cy="124205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115D64-CF8D-4442-B12D-C8CE42EAC49A}"/>
              </a:ext>
            </a:extLst>
          </p:cNvPr>
          <p:cNvSpPr/>
          <p:nvPr/>
        </p:nvSpPr>
        <p:spPr>
          <a:xfrm>
            <a:off x="6662199" y="4888536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Else part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934691-1DBB-0E46-EEB6-096F11D8DDA1}"/>
              </a:ext>
            </a:extLst>
          </p:cNvPr>
          <p:cNvCxnSpPr>
            <a:cxnSpLocks/>
          </p:cNvCxnSpPr>
          <p:nvPr/>
        </p:nvCxnSpPr>
        <p:spPr>
          <a:xfrm>
            <a:off x="5425440" y="1738382"/>
            <a:ext cx="0" cy="915891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4AB646-3DB9-B6F3-7C00-EB1C3C367D00}"/>
              </a:ext>
            </a:extLst>
          </p:cNvPr>
          <p:cNvCxnSpPr>
            <a:cxnSpLocks/>
          </p:cNvCxnSpPr>
          <p:nvPr/>
        </p:nvCxnSpPr>
        <p:spPr>
          <a:xfrm flipH="1" flipV="1">
            <a:off x="6155635" y="3234801"/>
            <a:ext cx="1398104" cy="24848"/>
          </a:xfrm>
          <a:prstGeom prst="straightConnector1">
            <a:avLst/>
          </a:prstGeom>
          <a:ln w="4762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9576A0-7C8D-3CD6-3C78-EBD3271DDA83}"/>
              </a:ext>
            </a:extLst>
          </p:cNvPr>
          <p:cNvCxnSpPr>
            <a:cxnSpLocks/>
          </p:cNvCxnSpPr>
          <p:nvPr/>
        </p:nvCxnSpPr>
        <p:spPr>
          <a:xfrm>
            <a:off x="7553739" y="3259648"/>
            <a:ext cx="0" cy="1650282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B93CF46-ACA5-2945-622D-9DFEACC53060}"/>
              </a:ext>
            </a:extLst>
          </p:cNvPr>
          <p:cNvSpPr/>
          <p:nvPr/>
        </p:nvSpPr>
        <p:spPr>
          <a:xfrm>
            <a:off x="2177551" y="4908414"/>
            <a:ext cx="1783080" cy="1300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Then part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A121BB9-5CEC-9932-0913-F87097F97D34}"/>
              </a:ext>
            </a:extLst>
          </p:cNvPr>
          <p:cNvCxnSpPr>
            <a:cxnSpLocks/>
          </p:cNvCxnSpPr>
          <p:nvPr/>
        </p:nvCxnSpPr>
        <p:spPr>
          <a:xfrm flipH="1" flipV="1">
            <a:off x="3119118" y="3209953"/>
            <a:ext cx="1398104" cy="24848"/>
          </a:xfrm>
          <a:prstGeom prst="straightConnector1">
            <a:avLst/>
          </a:prstGeom>
          <a:ln w="47625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13DE699-207F-B7D3-5EA0-FFC643571652}"/>
              </a:ext>
            </a:extLst>
          </p:cNvPr>
          <p:cNvCxnSpPr>
            <a:cxnSpLocks/>
          </p:cNvCxnSpPr>
          <p:nvPr/>
        </p:nvCxnSpPr>
        <p:spPr>
          <a:xfrm>
            <a:off x="3132370" y="3247225"/>
            <a:ext cx="0" cy="1650282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101C528-1350-A93A-2A4D-2E9E55DCEE05}"/>
              </a:ext>
            </a:extLst>
          </p:cNvPr>
          <p:cNvSpPr txBox="1"/>
          <p:nvPr/>
        </p:nvSpPr>
        <p:spPr>
          <a:xfrm>
            <a:off x="4266343" y="5026970"/>
            <a:ext cx="1261884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O(f(n))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A04D33-6A96-C6D1-961C-4694E76F30FA}"/>
              </a:ext>
            </a:extLst>
          </p:cNvPr>
          <p:cNvSpPr txBox="1"/>
          <p:nvPr/>
        </p:nvSpPr>
        <p:spPr>
          <a:xfrm>
            <a:off x="8731891" y="4965819"/>
            <a:ext cx="1364476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O(g(n))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F47E62-DD9C-5B02-F039-C944391D16C2}"/>
              </a:ext>
            </a:extLst>
          </p:cNvPr>
          <p:cNvSpPr txBox="1"/>
          <p:nvPr/>
        </p:nvSpPr>
        <p:spPr>
          <a:xfrm>
            <a:off x="5844041" y="2325271"/>
            <a:ext cx="917239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O(1)</a:t>
            </a:r>
          </a:p>
        </p:txBody>
      </p:sp>
    </p:spTree>
    <p:extLst>
      <p:ext uri="{BB962C8B-B14F-4D97-AF65-F5344CB8AC3E}">
        <p14:creationId xmlns:p14="http://schemas.microsoft.com/office/powerpoint/2010/main" val="1975131154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B73AF32B-C4C3-C84A-A6D4-BE817E16705E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9388EB13-5A66-3445-ADE5-45CCB75F7242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916D68D2-B479-E848-AECD-BEAB51BBB1A5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ADFAD610-74F0-F948-8E42-00B01B29031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2595</TotalTime>
  <Words>434</Words>
  <Application>Microsoft Macintosh PowerPoint</Application>
  <PresentationFormat>Custom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Cambria Math</vt:lpstr>
      <vt:lpstr>Menlo</vt:lpstr>
      <vt:lpstr>White Master</vt:lpstr>
      <vt:lpstr>Blue Master</vt:lpstr>
      <vt:lpstr>Cover Master</vt:lpstr>
      <vt:lpstr>Content Master Blue</vt:lpstr>
      <vt:lpstr>Analysing algorithm performance</vt:lpstr>
      <vt:lpstr>Worst cases / Upper bounds</vt:lpstr>
      <vt:lpstr>For Loop</vt:lpstr>
      <vt:lpstr>For Loop</vt:lpstr>
      <vt:lpstr>Nested loops</vt:lpstr>
      <vt:lpstr>Nested loops</vt:lpstr>
      <vt:lpstr>While loops</vt:lpstr>
      <vt:lpstr>Sequence of statements</vt:lpstr>
      <vt:lpstr>If/else statement</vt:lpstr>
      <vt:lpstr>If statement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complexity of algorithms</dc:title>
  <dc:creator>Anna Kalenkova</dc:creator>
  <cp:lastModifiedBy>Anna Kalenkova</cp:lastModifiedBy>
  <cp:revision>187</cp:revision>
  <dcterms:created xsi:type="dcterms:W3CDTF">2023-03-13T02:29:31Z</dcterms:created>
  <dcterms:modified xsi:type="dcterms:W3CDTF">2023-03-18T08:51:28Z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